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691"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ru-RU"/>
              <a:t>Образец заголовка</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FB2B39B-E67B-4242-BBCA-64D02CC63A8C}" type="datetimeFigureOut">
              <a:rPr lang="ru-KZ" smtClean="0"/>
              <a:t>29.12.2021</a:t>
            </a:fld>
            <a:endParaRPr lang="ru-KZ"/>
          </a:p>
        </p:txBody>
      </p:sp>
      <p:sp>
        <p:nvSpPr>
          <p:cNvPr id="5" name="Footer Placeholder 4"/>
          <p:cNvSpPr>
            <a:spLocks noGrp="1"/>
          </p:cNvSpPr>
          <p:nvPr>
            <p:ph type="ftr" sz="quarter" idx="11"/>
          </p:nvPr>
        </p:nvSpPr>
        <p:spPr>
          <a:xfrm>
            <a:off x="2692397" y="5037663"/>
            <a:ext cx="5214635" cy="279400"/>
          </a:xfrm>
        </p:spPr>
        <p:txBody>
          <a:bodyPr/>
          <a:lstStyle/>
          <a:p>
            <a:endParaRPr lang="ru-KZ"/>
          </a:p>
        </p:txBody>
      </p:sp>
      <p:sp>
        <p:nvSpPr>
          <p:cNvPr id="6" name="Slide Number Placeholder 5"/>
          <p:cNvSpPr>
            <a:spLocks noGrp="1"/>
          </p:cNvSpPr>
          <p:nvPr>
            <p:ph type="sldNum" sz="quarter" idx="12"/>
          </p:nvPr>
        </p:nvSpPr>
        <p:spPr>
          <a:xfrm>
            <a:off x="8956900" y="5037663"/>
            <a:ext cx="551167" cy="279400"/>
          </a:xfrm>
        </p:spPr>
        <p:txBody>
          <a:bodyPr/>
          <a:lstStyle/>
          <a:p>
            <a:fld id="{CD9C57E6-CBF3-4AF7-9A05-6D885E94565F}" type="slidenum">
              <a:rPr lang="ru-KZ" smtClean="0"/>
              <a:t>‹#›</a:t>
            </a:fld>
            <a:endParaRPr lang="ru-KZ"/>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31363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FB2B39B-E67B-4242-BBCA-64D02CC63A8C}" type="datetimeFigureOut">
              <a:rPr lang="ru-KZ" smtClean="0"/>
              <a:t>29.12.2021</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CD9C57E6-CBF3-4AF7-9A05-6D885E94565F}" type="slidenum">
              <a:rPr lang="ru-KZ" smtClean="0"/>
              <a:t>‹#›</a:t>
            </a:fld>
            <a:endParaRPr lang="ru-KZ"/>
          </a:p>
        </p:txBody>
      </p:sp>
    </p:spTree>
    <p:extLst>
      <p:ext uri="{BB962C8B-B14F-4D97-AF65-F5344CB8AC3E}">
        <p14:creationId xmlns:p14="http://schemas.microsoft.com/office/powerpoint/2010/main" val="1309223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FB2B39B-E67B-4242-BBCA-64D02CC63A8C}" type="datetimeFigureOut">
              <a:rPr lang="ru-KZ" smtClean="0"/>
              <a:t>29.12.2021</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CD9C57E6-CBF3-4AF7-9A05-6D885E94565F}" type="slidenum">
              <a:rPr lang="ru-KZ" smtClean="0"/>
              <a:t>‹#›</a:t>
            </a:fld>
            <a:endParaRPr lang="ru-KZ"/>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02915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9FB2B39B-E67B-4242-BBCA-64D02CC63A8C}" type="datetimeFigureOut">
              <a:rPr lang="ru-KZ" smtClean="0"/>
              <a:t>29.12.2021</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CD9C57E6-CBF3-4AF7-9A05-6D885E94565F}" type="slidenum">
              <a:rPr lang="ru-KZ" smtClean="0"/>
              <a:t>‹#›</a:t>
            </a:fld>
            <a:endParaRPr lang="ru-KZ"/>
          </a:p>
        </p:txBody>
      </p:sp>
    </p:spTree>
    <p:extLst>
      <p:ext uri="{BB962C8B-B14F-4D97-AF65-F5344CB8AC3E}">
        <p14:creationId xmlns:p14="http://schemas.microsoft.com/office/powerpoint/2010/main" val="2720394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9FB2B39B-E67B-4242-BBCA-64D02CC63A8C}" type="datetimeFigureOut">
              <a:rPr lang="ru-KZ" smtClean="0"/>
              <a:t>29.12.2021</a:t>
            </a:fld>
            <a:endParaRPr lang="ru-KZ"/>
          </a:p>
        </p:txBody>
      </p:sp>
      <p:sp>
        <p:nvSpPr>
          <p:cNvPr id="8" name="Footer Placeholder 7"/>
          <p:cNvSpPr>
            <a:spLocks noGrp="1"/>
          </p:cNvSpPr>
          <p:nvPr>
            <p:ph type="ftr" sz="quarter" idx="11"/>
          </p:nvPr>
        </p:nvSpPr>
        <p:spPr/>
        <p:txBody>
          <a:bodyPr/>
          <a:lstStyle/>
          <a:p>
            <a:endParaRPr lang="ru-KZ"/>
          </a:p>
        </p:txBody>
      </p:sp>
      <p:sp>
        <p:nvSpPr>
          <p:cNvPr id="9" name="Slide Number Placeholder 8"/>
          <p:cNvSpPr>
            <a:spLocks noGrp="1"/>
          </p:cNvSpPr>
          <p:nvPr>
            <p:ph type="sldNum" sz="quarter" idx="12"/>
          </p:nvPr>
        </p:nvSpPr>
        <p:spPr/>
        <p:txBody>
          <a:bodyPr/>
          <a:lstStyle/>
          <a:p>
            <a:fld id="{CD9C57E6-CBF3-4AF7-9A05-6D885E94565F}" type="slidenum">
              <a:rPr lang="ru-KZ" smtClean="0"/>
              <a:t>‹#›</a:t>
            </a:fld>
            <a:endParaRPr lang="ru-KZ"/>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3379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9FB2B39B-E67B-4242-BBCA-64D02CC63A8C}" type="datetimeFigureOut">
              <a:rPr lang="ru-KZ" smtClean="0"/>
              <a:t>29.12.2021</a:t>
            </a:fld>
            <a:endParaRPr lang="ru-KZ"/>
          </a:p>
        </p:txBody>
      </p:sp>
      <p:sp>
        <p:nvSpPr>
          <p:cNvPr id="4" name="Footer Placeholder 3"/>
          <p:cNvSpPr>
            <a:spLocks noGrp="1"/>
          </p:cNvSpPr>
          <p:nvPr>
            <p:ph type="ftr" sz="quarter" idx="11"/>
          </p:nvPr>
        </p:nvSpPr>
        <p:spPr/>
        <p:txBody>
          <a:bodyPr/>
          <a:lstStyle/>
          <a:p>
            <a:endParaRPr lang="ru-KZ"/>
          </a:p>
        </p:txBody>
      </p:sp>
      <p:sp>
        <p:nvSpPr>
          <p:cNvPr id="5" name="Slide Number Placeholder 4"/>
          <p:cNvSpPr>
            <a:spLocks noGrp="1"/>
          </p:cNvSpPr>
          <p:nvPr>
            <p:ph type="sldNum" sz="quarter" idx="12"/>
          </p:nvPr>
        </p:nvSpPr>
        <p:spPr/>
        <p:txBody>
          <a:bodyPr/>
          <a:lstStyle/>
          <a:p>
            <a:fld id="{CD9C57E6-CBF3-4AF7-9A05-6D885E94565F}" type="slidenum">
              <a:rPr lang="ru-KZ" smtClean="0"/>
              <a:t>‹#›</a:t>
            </a:fld>
            <a:endParaRPr lang="ru-KZ"/>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5571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B2B39B-E67B-4242-BBCA-64D02CC63A8C}" type="datetimeFigureOut">
              <a:rPr lang="ru-KZ" smtClean="0"/>
              <a:t>29.12.2021</a:t>
            </a:fld>
            <a:endParaRPr lang="ru-KZ"/>
          </a:p>
        </p:txBody>
      </p:sp>
      <p:sp>
        <p:nvSpPr>
          <p:cNvPr id="3" name="Footer Placeholder 2"/>
          <p:cNvSpPr>
            <a:spLocks noGrp="1"/>
          </p:cNvSpPr>
          <p:nvPr>
            <p:ph type="ftr" sz="quarter" idx="11"/>
          </p:nvPr>
        </p:nvSpPr>
        <p:spPr/>
        <p:txBody>
          <a:bodyPr/>
          <a:lstStyle/>
          <a:p>
            <a:endParaRPr lang="ru-KZ"/>
          </a:p>
        </p:txBody>
      </p:sp>
      <p:sp>
        <p:nvSpPr>
          <p:cNvPr id="4" name="Slide Number Placeholder 3"/>
          <p:cNvSpPr>
            <a:spLocks noGrp="1"/>
          </p:cNvSpPr>
          <p:nvPr>
            <p:ph type="sldNum" sz="quarter" idx="12"/>
          </p:nvPr>
        </p:nvSpPr>
        <p:spPr/>
        <p:txBody>
          <a:bodyPr/>
          <a:lstStyle/>
          <a:p>
            <a:fld id="{CD9C57E6-CBF3-4AF7-9A05-6D885E94565F}" type="slidenum">
              <a:rPr lang="ru-KZ" smtClean="0"/>
              <a:t>‹#›</a:t>
            </a:fld>
            <a:endParaRPr lang="ru-KZ"/>
          </a:p>
        </p:txBody>
      </p:sp>
    </p:spTree>
    <p:extLst>
      <p:ext uri="{BB962C8B-B14F-4D97-AF65-F5344CB8AC3E}">
        <p14:creationId xmlns:p14="http://schemas.microsoft.com/office/powerpoint/2010/main" val="178553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ru-RU"/>
              <a:t>Образец заголовка</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9FB2B39B-E67B-4242-BBCA-64D02CC63A8C}" type="datetimeFigureOut">
              <a:rPr lang="ru-KZ" smtClean="0"/>
              <a:t>29.12.2021</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CD9C57E6-CBF3-4AF7-9A05-6D885E94565F}" type="slidenum">
              <a:rPr lang="ru-KZ" smtClean="0"/>
              <a:t>‹#›</a:t>
            </a:fld>
            <a:endParaRPr lang="ru-KZ"/>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82963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ru-RU"/>
              <a:t>Образец заголовка</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9FB2B39B-E67B-4242-BBCA-64D02CC63A8C}" type="datetimeFigureOut">
              <a:rPr lang="ru-KZ" smtClean="0"/>
              <a:t>29.12.2021</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CD9C57E6-CBF3-4AF7-9A05-6D885E94565F}" type="slidenum">
              <a:rPr lang="ru-KZ" smtClean="0"/>
              <a:t>‹#›</a:t>
            </a:fld>
            <a:endParaRPr lang="ru-KZ"/>
          </a:p>
        </p:txBody>
      </p:sp>
    </p:spTree>
    <p:extLst>
      <p:ext uri="{BB962C8B-B14F-4D97-AF65-F5344CB8AC3E}">
        <p14:creationId xmlns:p14="http://schemas.microsoft.com/office/powerpoint/2010/main" val="3650951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9FB2B39B-E67B-4242-BBCA-64D02CC63A8C}" type="datetimeFigureOut">
              <a:rPr lang="ru-KZ" smtClean="0"/>
              <a:t>29.12.2021</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CD9C57E6-CBF3-4AF7-9A05-6D885E94565F}" type="slidenum">
              <a:rPr lang="ru-KZ" smtClean="0"/>
              <a:t>‹#›</a:t>
            </a:fld>
            <a:endParaRPr lang="ru-KZ"/>
          </a:p>
        </p:txBody>
      </p:sp>
    </p:spTree>
    <p:extLst>
      <p:ext uri="{BB962C8B-B14F-4D97-AF65-F5344CB8AC3E}">
        <p14:creationId xmlns:p14="http://schemas.microsoft.com/office/powerpoint/2010/main" val="3690997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FB2B39B-E67B-4242-BBCA-64D02CC63A8C}" type="datetimeFigureOut">
              <a:rPr lang="ru-KZ" smtClean="0"/>
              <a:t>29.12.2021</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CD9C57E6-CBF3-4AF7-9A05-6D885E94565F}" type="slidenum">
              <a:rPr lang="ru-KZ" smtClean="0"/>
              <a:t>‹#›</a:t>
            </a:fld>
            <a:endParaRPr lang="ru-KZ"/>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941457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FB2B39B-E67B-4242-BBCA-64D02CC63A8C}" type="datetimeFigureOut">
              <a:rPr lang="ru-KZ" smtClean="0"/>
              <a:t>29.12.2021</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CD9C57E6-CBF3-4AF7-9A05-6D885E94565F}" type="slidenum">
              <a:rPr lang="ru-KZ" smtClean="0"/>
              <a:t>‹#›</a:t>
            </a:fld>
            <a:endParaRPr lang="ru-KZ"/>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6248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FB2B39B-E67B-4242-BBCA-64D02CC63A8C}" type="datetimeFigureOut">
              <a:rPr lang="ru-KZ" smtClean="0"/>
              <a:t>29.12.2021</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CD9C57E6-CBF3-4AF7-9A05-6D885E94565F}" type="slidenum">
              <a:rPr lang="ru-KZ" smtClean="0"/>
              <a:t>‹#›</a:t>
            </a:fld>
            <a:endParaRPr lang="ru-KZ"/>
          </a:p>
        </p:txBody>
      </p:sp>
    </p:spTree>
    <p:extLst>
      <p:ext uri="{BB962C8B-B14F-4D97-AF65-F5344CB8AC3E}">
        <p14:creationId xmlns:p14="http://schemas.microsoft.com/office/powerpoint/2010/main" val="14129308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FB2B39B-E67B-4242-BBCA-64D02CC63A8C}" type="datetimeFigureOut">
              <a:rPr lang="ru-KZ" smtClean="0"/>
              <a:t>29.12.2021</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CD9C57E6-CBF3-4AF7-9A05-6D885E94565F}" type="slidenum">
              <a:rPr lang="ru-KZ" smtClean="0"/>
              <a:t>‹#›</a:t>
            </a:fld>
            <a:endParaRPr lang="ru-KZ"/>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39332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FB2B39B-E67B-4242-BBCA-64D02CC63A8C}" type="datetimeFigureOut">
              <a:rPr lang="ru-KZ" smtClean="0"/>
              <a:t>29.12.2021</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CD9C57E6-CBF3-4AF7-9A05-6D885E94565F}" type="slidenum">
              <a:rPr lang="ru-KZ" smtClean="0"/>
              <a:t>‹#›</a:t>
            </a:fld>
            <a:endParaRPr lang="ru-KZ"/>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5236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FB2B39B-E67B-4242-BBCA-64D02CC63A8C}" type="datetimeFigureOut">
              <a:rPr lang="ru-KZ" smtClean="0"/>
              <a:t>29.12.2021</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CD9C57E6-CBF3-4AF7-9A05-6D885E94565F}" type="slidenum">
              <a:rPr lang="ru-KZ" smtClean="0"/>
              <a:t>‹#›</a:t>
            </a:fld>
            <a:endParaRPr lang="ru-KZ"/>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87888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FB2B39B-E67B-4242-BBCA-64D02CC63A8C}" type="datetimeFigureOut">
              <a:rPr lang="ru-KZ" smtClean="0"/>
              <a:t>29.12.2021</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CD9C57E6-CBF3-4AF7-9A05-6D885E94565F}" type="slidenum">
              <a:rPr lang="ru-KZ" smtClean="0"/>
              <a:t>‹#›</a:t>
            </a:fld>
            <a:endParaRPr lang="ru-KZ"/>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34934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FB2B39B-E67B-4242-BBCA-64D02CC63A8C}" type="datetimeFigureOut">
              <a:rPr lang="ru-KZ" smtClean="0"/>
              <a:t>29.12.2021</a:t>
            </a:fld>
            <a:endParaRPr lang="ru-KZ"/>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KZ"/>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D9C57E6-CBF3-4AF7-9A05-6D885E94565F}" type="slidenum">
              <a:rPr lang="ru-KZ" smtClean="0"/>
              <a:t>‹#›</a:t>
            </a:fld>
            <a:endParaRPr lang="ru-KZ"/>
          </a:p>
        </p:txBody>
      </p:sp>
    </p:spTree>
    <p:extLst>
      <p:ext uri="{BB962C8B-B14F-4D97-AF65-F5344CB8AC3E}">
        <p14:creationId xmlns:p14="http://schemas.microsoft.com/office/powerpoint/2010/main" val="742066779"/>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 id="2147483778"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1B0491C-BC03-4323-9239-6FC2E8A65F6D}"/>
              </a:ext>
            </a:extLst>
          </p:cNvPr>
          <p:cNvSpPr>
            <a:spLocks noGrp="1"/>
          </p:cNvSpPr>
          <p:nvPr>
            <p:ph type="ctrTitle"/>
          </p:nvPr>
        </p:nvSpPr>
        <p:spPr>
          <a:xfrm>
            <a:off x="2692398" y="2285999"/>
            <a:ext cx="6815669" cy="1371597"/>
          </a:xfrm>
        </p:spPr>
        <p:txBody>
          <a:bodyPr/>
          <a:lstStyle/>
          <a:p>
            <a:r>
              <a:rPr lang="en-US" sz="3200" b="1" dirty="0"/>
              <a:t>Patent system of the Republic of Kazakhstan. Patent application.</a:t>
            </a:r>
            <a:br>
              <a:rPr lang="ru-KZ" sz="3200" dirty="0"/>
            </a:br>
            <a:r>
              <a:rPr lang="en-US" sz="3200" b="1" dirty="0"/>
              <a:t> </a:t>
            </a:r>
            <a:endParaRPr lang="ru-KZ" sz="3200" dirty="0"/>
          </a:p>
        </p:txBody>
      </p:sp>
      <p:sp>
        <p:nvSpPr>
          <p:cNvPr id="3" name="Подзаголовок 2">
            <a:extLst>
              <a:ext uri="{FF2B5EF4-FFF2-40B4-BE49-F238E27FC236}">
                <a16:creationId xmlns:a16="http://schemas.microsoft.com/office/drawing/2014/main" id="{05162B76-44BD-4369-8758-2CBB549D8709}"/>
              </a:ext>
            </a:extLst>
          </p:cNvPr>
          <p:cNvSpPr>
            <a:spLocks noGrp="1"/>
          </p:cNvSpPr>
          <p:nvPr>
            <p:ph type="subTitle" idx="1"/>
          </p:nvPr>
        </p:nvSpPr>
        <p:spPr/>
        <p:txBody>
          <a:bodyPr>
            <a:normAutofit fontScale="62500" lnSpcReduction="20000"/>
          </a:bodyPr>
          <a:lstStyle/>
          <a:p>
            <a:pPr algn="r"/>
            <a:r>
              <a:rPr lang="en-US" sz="3600" dirty="0"/>
              <a:t>Prof. Darya </a:t>
            </a:r>
            <a:r>
              <a:rPr lang="en-US" sz="3600" dirty="0" err="1"/>
              <a:t>Alontseva</a:t>
            </a:r>
            <a:r>
              <a:rPr lang="en-US" sz="3600" dirty="0"/>
              <a:t> School of IT and IS D. </a:t>
            </a:r>
            <a:r>
              <a:rPr lang="en-US" sz="3600" dirty="0" err="1"/>
              <a:t>Serikbayev</a:t>
            </a:r>
            <a:r>
              <a:rPr lang="en-US" sz="3600" dirty="0"/>
              <a:t> East-Kazakhstan Technical University (EKTU), Ust-Kamenogorsk (</a:t>
            </a:r>
            <a:r>
              <a:rPr lang="en-US" sz="3600" dirty="0" err="1"/>
              <a:t>Oskemen</a:t>
            </a:r>
            <a:r>
              <a:rPr lang="en-US" sz="3600" dirty="0"/>
              <a:t>), dalontseva@ektu.kz, dalontseva@mail.ru</a:t>
            </a:r>
            <a:endParaRPr lang="ru-KZ" sz="3600" dirty="0"/>
          </a:p>
        </p:txBody>
      </p:sp>
      <p:pic>
        <p:nvPicPr>
          <p:cNvPr id="5" name="Рисунок 4">
            <a:extLst>
              <a:ext uri="{FF2B5EF4-FFF2-40B4-BE49-F238E27FC236}">
                <a16:creationId xmlns:a16="http://schemas.microsoft.com/office/drawing/2014/main" id="{5EB87154-4BFE-4A74-BE50-4129700467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5747" y="228911"/>
            <a:ext cx="1940505" cy="1907800"/>
          </a:xfrm>
          <a:prstGeom prst="rect">
            <a:avLst/>
          </a:prstGeom>
        </p:spPr>
      </p:pic>
    </p:spTree>
    <p:extLst>
      <p:ext uri="{BB962C8B-B14F-4D97-AF65-F5344CB8AC3E}">
        <p14:creationId xmlns:p14="http://schemas.microsoft.com/office/powerpoint/2010/main" val="2626694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8970A87-B4F4-4397-814F-EC16DBE3C18E}"/>
              </a:ext>
            </a:extLst>
          </p:cNvPr>
          <p:cNvSpPr>
            <a:spLocks noGrp="1"/>
          </p:cNvSpPr>
          <p:nvPr>
            <p:ph type="title"/>
          </p:nvPr>
        </p:nvSpPr>
        <p:spPr/>
        <p:txBody>
          <a:bodyPr/>
          <a:lstStyle/>
          <a:p>
            <a:r>
              <a:rPr lang="en-US" dirty="0"/>
              <a:t>What is IP?</a:t>
            </a:r>
            <a:endParaRPr lang="ru-KZ" dirty="0"/>
          </a:p>
        </p:txBody>
      </p:sp>
      <p:sp>
        <p:nvSpPr>
          <p:cNvPr id="3" name="Объект 2">
            <a:extLst>
              <a:ext uri="{FF2B5EF4-FFF2-40B4-BE49-F238E27FC236}">
                <a16:creationId xmlns:a16="http://schemas.microsoft.com/office/drawing/2014/main" id="{B928D8A8-1744-4E38-941A-2F18A6F7517D}"/>
              </a:ext>
            </a:extLst>
          </p:cNvPr>
          <p:cNvSpPr>
            <a:spLocks noGrp="1"/>
          </p:cNvSpPr>
          <p:nvPr>
            <p:ph idx="1"/>
          </p:nvPr>
        </p:nvSpPr>
        <p:spPr/>
        <p:txBody>
          <a:bodyPr/>
          <a:lstStyle/>
          <a:p>
            <a:r>
              <a:rPr lang="en-US" dirty="0"/>
              <a:t>Intellectual property (IP) refers to creations of the mind – everything from works of art to inventions, computer programs to trademarks and other commercial signs.</a:t>
            </a:r>
            <a:endParaRPr lang="ru-KZ" dirty="0"/>
          </a:p>
        </p:txBody>
      </p:sp>
      <p:pic>
        <p:nvPicPr>
          <p:cNvPr id="5" name="Рисунок 4">
            <a:extLst>
              <a:ext uri="{FF2B5EF4-FFF2-40B4-BE49-F238E27FC236}">
                <a16:creationId xmlns:a16="http://schemas.microsoft.com/office/drawing/2014/main" id="{A8717EA7-F3C9-40BD-9DC5-E32A27E124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8579" y="3429000"/>
            <a:ext cx="3974841" cy="2649894"/>
          </a:xfrm>
          <a:prstGeom prst="rect">
            <a:avLst/>
          </a:prstGeom>
        </p:spPr>
      </p:pic>
    </p:spTree>
    <p:extLst>
      <p:ext uri="{BB962C8B-B14F-4D97-AF65-F5344CB8AC3E}">
        <p14:creationId xmlns:p14="http://schemas.microsoft.com/office/powerpoint/2010/main" val="3270577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396292F-4A00-4225-8FF4-5751C33FE9F4}"/>
              </a:ext>
            </a:extLst>
          </p:cNvPr>
          <p:cNvSpPr>
            <a:spLocks noGrp="1"/>
          </p:cNvSpPr>
          <p:nvPr>
            <p:ph type="title"/>
          </p:nvPr>
        </p:nvSpPr>
        <p:spPr/>
        <p:txBody>
          <a:bodyPr/>
          <a:lstStyle/>
          <a:p>
            <a:r>
              <a:rPr lang="en-US" dirty="0"/>
              <a:t>Why does IP matter?</a:t>
            </a:r>
            <a:endParaRPr lang="ru-KZ" dirty="0"/>
          </a:p>
        </p:txBody>
      </p:sp>
      <p:sp>
        <p:nvSpPr>
          <p:cNvPr id="3" name="Объект 2">
            <a:extLst>
              <a:ext uri="{FF2B5EF4-FFF2-40B4-BE49-F238E27FC236}">
                <a16:creationId xmlns:a16="http://schemas.microsoft.com/office/drawing/2014/main" id="{E243530A-51AC-48F2-A2F4-AA28F6C576A8}"/>
              </a:ext>
            </a:extLst>
          </p:cNvPr>
          <p:cNvSpPr>
            <a:spLocks noGrp="1"/>
          </p:cNvSpPr>
          <p:nvPr>
            <p:ph idx="1"/>
          </p:nvPr>
        </p:nvSpPr>
        <p:spPr/>
        <p:txBody>
          <a:bodyPr/>
          <a:lstStyle/>
          <a:p>
            <a:pPr marL="0" indent="0">
              <a:buNone/>
            </a:pPr>
            <a:r>
              <a:rPr lang="en-US" dirty="0"/>
              <a:t>The progress and well-being of humanity depend on our capacity to come up with new ideas and creations. Technological progress requires the development and application of new inventions, while a vibrant culture will constantly seek new ways to express itself.</a:t>
            </a:r>
            <a:endParaRPr lang="ru-KZ" dirty="0"/>
          </a:p>
        </p:txBody>
      </p:sp>
      <p:pic>
        <p:nvPicPr>
          <p:cNvPr id="5" name="Рисунок 4">
            <a:extLst>
              <a:ext uri="{FF2B5EF4-FFF2-40B4-BE49-F238E27FC236}">
                <a16:creationId xmlns:a16="http://schemas.microsoft.com/office/drawing/2014/main" id="{304AEB68-39A9-4558-B7E5-ABFBC99A5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1248" y="3848000"/>
            <a:ext cx="6324211" cy="2146399"/>
          </a:xfrm>
          <a:prstGeom prst="rect">
            <a:avLst/>
          </a:prstGeom>
        </p:spPr>
      </p:pic>
    </p:spTree>
    <p:extLst>
      <p:ext uri="{BB962C8B-B14F-4D97-AF65-F5344CB8AC3E}">
        <p14:creationId xmlns:p14="http://schemas.microsoft.com/office/powerpoint/2010/main" val="2228558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E1E583D-0D05-4395-ADFD-8F1F51534A8C}"/>
              </a:ext>
            </a:extLst>
          </p:cNvPr>
          <p:cNvSpPr>
            <a:spLocks noGrp="1"/>
          </p:cNvSpPr>
          <p:nvPr>
            <p:ph type="title"/>
          </p:nvPr>
        </p:nvSpPr>
        <p:spPr/>
        <p:txBody>
          <a:bodyPr/>
          <a:lstStyle/>
          <a:p>
            <a:r>
              <a:rPr lang="en-US" dirty="0"/>
              <a:t>IP rights</a:t>
            </a:r>
            <a:endParaRPr lang="ru-KZ" dirty="0"/>
          </a:p>
        </p:txBody>
      </p:sp>
      <p:sp>
        <p:nvSpPr>
          <p:cNvPr id="3" name="Объект 2">
            <a:extLst>
              <a:ext uri="{FF2B5EF4-FFF2-40B4-BE49-F238E27FC236}">
                <a16:creationId xmlns:a16="http://schemas.microsoft.com/office/drawing/2014/main" id="{5CA1A783-8079-4520-BB77-FA5984DD773C}"/>
              </a:ext>
            </a:extLst>
          </p:cNvPr>
          <p:cNvSpPr>
            <a:spLocks noGrp="1"/>
          </p:cNvSpPr>
          <p:nvPr>
            <p:ph idx="1"/>
          </p:nvPr>
        </p:nvSpPr>
        <p:spPr/>
        <p:txBody>
          <a:bodyPr>
            <a:normAutofit/>
          </a:bodyPr>
          <a:lstStyle/>
          <a:p>
            <a:pPr marL="0" indent="0">
              <a:buNone/>
            </a:pPr>
            <a:r>
              <a:rPr lang="en-US" sz="3200" dirty="0"/>
              <a:t>Essentially, intellectual property rights such as copyright, patents and trademarks can be viewed like any other property right. They allow the creators or owners of IP to benefit from their work or from their investment in a creation by giving them control over how their property is used.</a:t>
            </a:r>
            <a:endParaRPr lang="ru-KZ" sz="3200" dirty="0"/>
          </a:p>
        </p:txBody>
      </p:sp>
    </p:spTree>
    <p:extLst>
      <p:ext uri="{BB962C8B-B14F-4D97-AF65-F5344CB8AC3E}">
        <p14:creationId xmlns:p14="http://schemas.microsoft.com/office/powerpoint/2010/main" val="628915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2276B0-2F5C-46FE-A7B4-C9BB4E9A6A6A}"/>
              </a:ext>
            </a:extLst>
          </p:cNvPr>
          <p:cNvSpPr>
            <a:spLocks noGrp="1"/>
          </p:cNvSpPr>
          <p:nvPr>
            <p:ph type="title"/>
          </p:nvPr>
        </p:nvSpPr>
        <p:spPr/>
        <p:txBody>
          <a:bodyPr/>
          <a:lstStyle/>
          <a:p>
            <a:r>
              <a:rPr lang="en-US" dirty="0"/>
              <a:t>Different types and categories of IP</a:t>
            </a:r>
            <a:endParaRPr lang="ru-KZ" dirty="0"/>
          </a:p>
        </p:txBody>
      </p:sp>
      <p:sp>
        <p:nvSpPr>
          <p:cNvPr id="3" name="Объект 2">
            <a:extLst>
              <a:ext uri="{FF2B5EF4-FFF2-40B4-BE49-F238E27FC236}">
                <a16:creationId xmlns:a16="http://schemas.microsoft.com/office/drawing/2014/main" id="{B479C786-2446-4E74-B88B-35425A22899C}"/>
              </a:ext>
            </a:extLst>
          </p:cNvPr>
          <p:cNvSpPr>
            <a:spLocks noGrp="1"/>
          </p:cNvSpPr>
          <p:nvPr>
            <p:ph idx="1"/>
          </p:nvPr>
        </p:nvSpPr>
        <p:spPr/>
        <p:txBody>
          <a:bodyPr/>
          <a:lstStyle/>
          <a:p>
            <a:pPr marL="0" indent="0">
              <a:buNone/>
            </a:pPr>
            <a:r>
              <a:rPr lang="en-US" dirty="0"/>
              <a:t>IP is often divided into two main categories:</a:t>
            </a:r>
          </a:p>
          <a:p>
            <a:pPr marL="457200" indent="-457200">
              <a:buFont typeface="+mj-lt"/>
              <a:buAutoNum type="arabicPeriod"/>
            </a:pPr>
            <a:r>
              <a:rPr lang="en-US" dirty="0"/>
              <a:t>Industrial property includes patents for inventions, industrial designs, trademarks and geographical indications.</a:t>
            </a:r>
          </a:p>
          <a:p>
            <a:pPr marL="457200" indent="-457200">
              <a:buFont typeface="+mj-lt"/>
              <a:buAutoNum type="arabicPeriod"/>
            </a:pPr>
            <a:r>
              <a:rPr lang="en-US" dirty="0"/>
              <a:t>Copyright and related rights cover literary, artistic and scientific works, including performances and broadcasts</a:t>
            </a:r>
            <a:endParaRPr lang="ru-KZ" dirty="0"/>
          </a:p>
        </p:txBody>
      </p:sp>
    </p:spTree>
    <p:extLst>
      <p:ext uri="{BB962C8B-B14F-4D97-AF65-F5344CB8AC3E}">
        <p14:creationId xmlns:p14="http://schemas.microsoft.com/office/powerpoint/2010/main" val="2584146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06C3CD0-584A-465B-8E69-4DE4C1D4EEEF}"/>
              </a:ext>
            </a:extLst>
          </p:cNvPr>
          <p:cNvSpPr>
            <a:spLocks noGrp="1"/>
          </p:cNvSpPr>
          <p:nvPr>
            <p:ph type="title"/>
          </p:nvPr>
        </p:nvSpPr>
        <p:spPr/>
        <p:txBody>
          <a:bodyPr/>
          <a:lstStyle/>
          <a:p>
            <a:r>
              <a:rPr lang="en-US" dirty="0"/>
              <a:t>Patents</a:t>
            </a:r>
            <a:endParaRPr lang="ru-KZ" dirty="0"/>
          </a:p>
        </p:txBody>
      </p:sp>
      <p:sp>
        <p:nvSpPr>
          <p:cNvPr id="3" name="Объект 2">
            <a:extLst>
              <a:ext uri="{FF2B5EF4-FFF2-40B4-BE49-F238E27FC236}">
                <a16:creationId xmlns:a16="http://schemas.microsoft.com/office/drawing/2014/main" id="{1792861C-1DC3-4EC9-8171-0037FDB4F29A}"/>
              </a:ext>
            </a:extLst>
          </p:cNvPr>
          <p:cNvSpPr>
            <a:spLocks noGrp="1"/>
          </p:cNvSpPr>
          <p:nvPr>
            <p:ph idx="1"/>
          </p:nvPr>
        </p:nvSpPr>
        <p:spPr/>
        <p:txBody>
          <a:bodyPr/>
          <a:lstStyle/>
          <a:p>
            <a:pPr marL="0" indent="0">
              <a:buNone/>
            </a:pPr>
            <a:r>
              <a:rPr lang="en-US" dirty="0"/>
              <a:t>Patents were one of the first types of intellectual property to be recognized in modern legal systems. Today, patented inventions pervade every aspect of life, from electric lighting (patents held by Edison and Swan) to the iPhone (patents held by Apple).</a:t>
            </a:r>
            <a:endParaRPr lang="ru-KZ" dirty="0"/>
          </a:p>
        </p:txBody>
      </p:sp>
      <p:pic>
        <p:nvPicPr>
          <p:cNvPr id="5" name="Рисунок 4">
            <a:extLst>
              <a:ext uri="{FF2B5EF4-FFF2-40B4-BE49-F238E27FC236}">
                <a16:creationId xmlns:a16="http://schemas.microsoft.com/office/drawing/2014/main" id="{6333029B-4F47-4408-AB3C-BCE6A36840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8466" y="3856547"/>
            <a:ext cx="3168131" cy="2147993"/>
          </a:xfrm>
          <a:prstGeom prst="rect">
            <a:avLst/>
          </a:prstGeom>
        </p:spPr>
      </p:pic>
    </p:spTree>
    <p:extLst>
      <p:ext uri="{BB962C8B-B14F-4D97-AF65-F5344CB8AC3E}">
        <p14:creationId xmlns:p14="http://schemas.microsoft.com/office/powerpoint/2010/main" val="2127779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354298-9733-4D9F-87F7-F53760598B75}"/>
              </a:ext>
            </a:extLst>
          </p:cNvPr>
          <p:cNvSpPr>
            <a:spLocks noGrp="1"/>
          </p:cNvSpPr>
          <p:nvPr>
            <p:ph type="title"/>
          </p:nvPr>
        </p:nvSpPr>
        <p:spPr/>
        <p:txBody>
          <a:bodyPr/>
          <a:lstStyle/>
          <a:p>
            <a:r>
              <a:rPr lang="en-US" dirty="0"/>
              <a:t>Trademarks</a:t>
            </a:r>
            <a:endParaRPr lang="ru-KZ" dirty="0"/>
          </a:p>
        </p:txBody>
      </p:sp>
      <p:sp>
        <p:nvSpPr>
          <p:cNvPr id="3" name="Объект 2">
            <a:extLst>
              <a:ext uri="{FF2B5EF4-FFF2-40B4-BE49-F238E27FC236}">
                <a16:creationId xmlns:a16="http://schemas.microsoft.com/office/drawing/2014/main" id="{86707D64-D2D2-4DE1-A23D-8F570C0E6E0A}"/>
              </a:ext>
            </a:extLst>
          </p:cNvPr>
          <p:cNvSpPr>
            <a:spLocks noGrp="1"/>
          </p:cNvSpPr>
          <p:nvPr>
            <p:ph idx="1"/>
          </p:nvPr>
        </p:nvSpPr>
        <p:spPr/>
        <p:txBody>
          <a:bodyPr/>
          <a:lstStyle/>
          <a:p>
            <a:pPr marL="0" indent="0">
              <a:buNone/>
            </a:pPr>
            <a:r>
              <a:rPr lang="en-US" dirty="0"/>
              <a:t>A trademark is a sign capable of distinguishing the goods or services of one enterprise from those of other enterprises.</a:t>
            </a:r>
            <a:endParaRPr lang="ru-KZ" dirty="0"/>
          </a:p>
        </p:txBody>
      </p:sp>
      <p:pic>
        <p:nvPicPr>
          <p:cNvPr id="5" name="Рисунок 4">
            <a:extLst>
              <a:ext uri="{FF2B5EF4-FFF2-40B4-BE49-F238E27FC236}">
                <a16:creationId xmlns:a16="http://schemas.microsoft.com/office/drawing/2014/main" id="{DC1AA28A-AFE0-48ED-B36C-898658F687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5248" y="3661373"/>
            <a:ext cx="6902321" cy="2214495"/>
          </a:xfrm>
          <a:prstGeom prst="rect">
            <a:avLst/>
          </a:prstGeom>
        </p:spPr>
      </p:pic>
    </p:spTree>
    <p:extLst>
      <p:ext uri="{BB962C8B-B14F-4D97-AF65-F5344CB8AC3E}">
        <p14:creationId xmlns:p14="http://schemas.microsoft.com/office/powerpoint/2010/main" val="106055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1DDA9C0-C2B3-4197-8DE4-CA0B5214E76C}"/>
              </a:ext>
            </a:extLst>
          </p:cNvPr>
          <p:cNvSpPr>
            <a:spLocks noGrp="1"/>
          </p:cNvSpPr>
          <p:nvPr>
            <p:ph type="title"/>
          </p:nvPr>
        </p:nvSpPr>
        <p:spPr/>
        <p:txBody>
          <a:bodyPr/>
          <a:lstStyle/>
          <a:p>
            <a:r>
              <a:rPr lang="en-US" dirty="0"/>
              <a:t>Copyright and related rights</a:t>
            </a:r>
            <a:endParaRPr lang="ru-KZ" dirty="0"/>
          </a:p>
        </p:txBody>
      </p:sp>
      <p:sp>
        <p:nvSpPr>
          <p:cNvPr id="3" name="Объект 2">
            <a:extLst>
              <a:ext uri="{FF2B5EF4-FFF2-40B4-BE49-F238E27FC236}">
                <a16:creationId xmlns:a16="http://schemas.microsoft.com/office/drawing/2014/main" id="{873EE95A-EBAD-4C9D-8E39-B532A8E5586C}"/>
              </a:ext>
            </a:extLst>
          </p:cNvPr>
          <p:cNvSpPr>
            <a:spLocks noGrp="1"/>
          </p:cNvSpPr>
          <p:nvPr>
            <p:ph idx="1"/>
          </p:nvPr>
        </p:nvSpPr>
        <p:spPr/>
        <p:txBody>
          <a:bodyPr/>
          <a:lstStyle/>
          <a:p>
            <a:pPr marL="0" indent="0">
              <a:buNone/>
            </a:pPr>
            <a:r>
              <a:rPr lang="en-US" dirty="0"/>
              <a:t>Copyright, or authors’ right, is a legal term used to describe the rights that creators have in their literary, artistic and scientific works. </a:t>
            </a:r>
            <a:endParaRPr lang="ru-RU" dirty="0"/>
          </a:p>
          <a:p>
            <a:pPr marL="0" indent="0">
              <a:buNone/>
            </a:pPr>
            <a:r>
              <a:rPr lang="en-US" b="1" dirty="0"/>
              <a:t>What works does copyright cover? </a:t>
            </a:r>
            <a:endParaRPr lang="ru-RU" b="1" dirty="0"/>
          </a:p>
          <a:p>
            <a:pPr marL="0" indent="0">
              <a:buNone/>
            </a:pPr>
            <a:r>
              <a:rPr lang="en-US" dirty="0"/>
              <a:t>Copyright applies to the creative expression of ideas in many different forms – text, still or moving pictures, sound works, three-dimensional shapes such as sculptures and architecture, reference works and collections of data.</a:t>
            </a:r>
            <a:endParaRPr lang="ru-KZ" dirty="0"/>
          </a:p>
        </p:txBody>
      </p:sp>
    </p:spTree>
    <p:extLst>
      <p:ext uri="{BB962C8B-B14F-4D97-AF65-F5344CB8AC3E}">
        <p14:creationId xmlns:p14="http://schemas.microsoft.com/office/powerpoint/2010/main" val="1847819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28543D-89D3-4FCC-A5C8-59484A9F0580}"/>
              </a:ext>
            </a:extLst>
          </p:cNvPr>
          <p:cNvSpPr>
            <a:spLocks noGrp="1"/>
          </p:cNvSpPr>
          <p:nvPr>
            <p:ph type="title"/>
          </p:nvPr>
        </p:nvSpPr>
        <p:spPr/>
        <p:txBody>
          <a:bodyPr/>
          <a:lstStyle/>
          <a:p>
            <a:r>
              <a:rPr lang="en-US" dirty="0"/>
              <a:t>Industrial design</a:t>
            </a:r>
            <a:endParaRPr lang="ru-KZ" dirty="0"/>
          </a:p>
        </p:txBody>
      </p:sp>
      <p:sp>
        <p:nvSpPr>
          <p:cNvPr id="3" name="Объект 2">
            <a:extLst>
              <a:ext uri="{FF2B5EF4-FFF2-40B4-BE49-F238E27FC236}">
                <a16:creationId xmlns:a16="http://schemas.microsoft.com/office/drawing/2014/main" id="{E6FA8B10-7F8F-4749-BCF4-67759D27B6F2}"/>
              </a:ext>
            </a:extLst>
          </p:cNvPr>
          <p:cNvSpPr>
            <a:spLocks noGrp="1"/>
          </p:cNvSpPr>
          <p:nvPr>
            <p:ph idx="1"/>
          </p:nvPr>
        </p:nvSpPr>
        <p:spPr/>
        <p:txBody>
          <a:bodyPr/>
          <a:lstStyle/>
          <a:p>
            <a:pPr marL="0" indent="0">
              <a:buNone/>
            </a:pPr>
            <a:r>
              <a:rPr lang="en-US" dirty="0"/>
              <a:t>Industrial design rights cover those elements of a product that are aesthetic or ornamental – the way it looks and feels.</a:t>
            </a:r>
            <a:endParaRPr lang="ru-RU" dirty="0"/>
          </a:p>
          <a:p>
            <a:pPr marL="0" indent="0">
              <a:buNone/>
            </a:pPr>
            <a:r>
              <a:rPr lang="en-US" b="1" dirty="0"/>
              <a:t>What designs can be protected? </a:t>
            </a:r>
            <a:endParaRPr lang="ru-RU" b="1" dirty="0"/>
          </a:p>
          <a:p>
            <a:pPr marL="0" indent="0">
              <a:buNone/>
            </a:pPr>
            <a:r>
              <a:rPr lang="en-US" dirty="0"/>
              <a:t>Industrial design law only protects those aspects of a product that are ornamental; its technical features may be protected by patent, if they meet the requirements for patent protection. A design may consist of three-dimensional features, such as the shape or surface of an article, or </a:t>
            </a:r>
            <a:r>
              <a:rPr lang="en-US" dirty="0" err="1"/>
              <a:t>twodimensional</a:t>
            </a:r>
            <a:r>
              <a:rPr lang="en-US" dirty="0"/>
              <a:t> features such as patterns, lines or color.</a:t>
            </a:r>
            <a:endParaRPr lang="ru-KZ" dirty="0"/>
          </a:p>
        </p:txBody>
      </p:sp>
    </p:spTree>
    <p:extLst>
      <p:ext uri="{BB962C8B-B14F-4D97-AF65-F5344CB8AC3E}">
        <p14:creationId xmlns:p14="http://schemas.microsoft.com/office/powerpoint/2010/main" val="982581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7C467A1-2EDB-441C-AD0B-02DE0B71A8EC}"/>
              </a:ext>
            </a:extLst>
          </p:cNvPr>
          <p:cNvSpPr>
            <a:spLocks noGrp="1"/>
          </p:cNvSpPr>
          <p:nvPr>
            <p:ph type="title"/>
          </p:nvPr>
        </p:nvSpPr>
        <p:spPr/>
        <p:txBody>
          <a:bodyPr/>
          <a:lstStyle/>
          <a:p>
            <a:r>
              <a:rPr lang="en-US" dirty="0"/>
              <a:t>International protection</a:t>
            </a:r>
            <a:endParaRPr lang="ru-KZ" dirty="0"/>
          </a:p>
        </p:txBody>
      </p:sp>
      <p:sp>
        <p:nvSpPr>
          <p:cNvPr id="3" name="Объект 2">
            <a:extLst>
              <a:ext uri="{FF2B5EF4-FFF2-40B4-BE49-F238E27FC236}">
                <a16:creationId xmlns:a16="http://schemas.microsoft.com/office/drawing/2014/main" id="{793C5042-93FC-4861-B66B-24B78CDDB592}"/>
              </a:ext>
            </a:extLst>
          </p:cNvPr>
          <p:cNvSpPr>
            <a:spLocks noGrp="1"/>
          </p:cNvSpPr>
          <p:nvPr>
            <p:ph idx="1"/>
          </p:nvPr>
        </p:nvSpPr>
        <p:spPr/>
        <p:txBody>
          <a:bodyPr/>
          <a:lstStyle/>
          <a:p>
            <a:pPr marL="0" indent="0">
              <a:buNone/>
            </a:pPr>
            <a:r>
              <a:rPr lang="en-US" dirty="0"/>
              <a:t>As with other types of IP, international law has developed to complement and reinforce the protection offered in different national and regional jurisdictions. International recognition of appellations of origin and “indications of source” dates back to the Paris Convention of 1883. More recently, the agreement on Trade-Related Aspects of Intellectual Property (TRIPS) included some further provisions to prevent the misuse of GIs.</a:t>
            </a:r>
            <a:endParaRPr lang="ru-KZ" dirty="0"/>
          </a:p>
        </p:txBody>
      </p:sp>
    </p:spTree>
    <p:extLst>
      <p:ext uri="{BB962C8B-B14F-4D97-AF65-F5344CB8AC3E}">
        <p14:creationId xmlns:p14="http://schemas.microsoft.com/office/powerpoint/2010/main" val="195563452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Натуральные материалы">
  <a:themeElements>
    <a:clrScheme name="Натуральные материалы">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Натуральные материалы">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Натуральные материалы">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13</TotalTime>
  <Words>536</Words>
  <Application>Microsoft Office PowerPoint</Application>
  <PresentationFormat>Широкоэкранный</PresentationFormat>
  <Paragraphs>26</Paragraphs>
  <Slides>10</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10</vt:i4>
      </vt:variant>
    </vt:vector>
  </HeadingPairs>
  <TitlesOfParts>
    <vt:vector size="13" baseType="lpstr">
      <vt:lpstr>Arial</vt:lpstr>
      <vt:lpstr>Garamond</vt:lpstr>
      <vt:lpstr>Натуральные материалы</vt:lpstr>
      <vt:lpstr>Patent system of the Republic of Kazakhstan. Patent application.  </vt:lpstr>
      <vt:lpstr>What is IP?</vt:lpstr>
      <vt:lpstr>Why does IP matter?</vt:lpstr>
      <vt:lpstr>IP rights</vt:lpstr>
      <vt:lpstr>Different types and categories of IP</vt:lpstr>
      <vt:lpstr>Patents</vt:lpstr>
      <vt:lpstr>Trademarks</vt:lpstr>
      <vt:lpstr>Copyright and related rights</vt:lpstr>
      <vt:lpstr>Industrial design</vt:lpstr>
      <vt:lpstr>International protection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Patent system of the Republic of Kazakhstan. Patent application.</dc:title>
  <dc:creator>Aizhan Okasova</dc:creator>
  <cp:lastModifiedBy>Aizhan Okasova</cp:lastModifiedBy>
  <cp:revision>2</cp:revision>
  <dcterms:created xsi:type="dcterms:W3CDTF">2021-12-29T08:17:40Z</dcterms:created>
  <dcterms:modified xsi:type="dcterms:W3CDTF">2021-12-29T08:31:35Z</dcterms:modified>
</cp:coreProperties>
</file>